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58" r:id="rId3"/>
    <p:sldId id="267" r:id="rId4"/>
    <p:sldId id="260" r:id="rId5"/>
    <p:sldId id="269" r:id="rId6"/>
    <p:sldId id="261" r:id="rId7"/>
    <p:sldId id="266" r:id="rId8"/>
    <p:sldId id="268" r:id="rId9"/>
    <p:sldId id="262" r:id="rId10"/>
    <p:sldId id="263" r:id="rId11"/>
    <p:sldId id="264" r:id="rId12"/>
    <p:sldId id="265" r:id="rId13"/>
    <p:sldId id="25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4"/>
    <p:restoredTop sz="86420" autoAdjust="0"/>
  </p:normalViewPr>
  <p:slideViewPr>
    <p:cSldViewPr snapToGrid="0" snapToObjects="1">
      <p:cViewPr varScale="1">
        <p:scale>
          <a:sx n="96" d="100"/>
          <a:sy n="96" d="100"/>
        </p:scale>
        <p:origin x="992" y="168"/>
      </p:cViewPr>
      <p:guideLst>
        <p:guide orient="horz" pos="2160"/>
        <p:guide pos="2880"/>
      </p:guideLst>
    </p:cSldViewPr>
  </p:slideViewPr>
  <p:outlineViewPr>
    <p:cViewPr>
      <p:scale>
        <a:sx n="33" d="100"/>
        <a:sy n="33" d="100"/>
      </p:scale>
      <p:origin x="0" y="-334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6D1952-4C8C-594A-8D47-CC3EBD31CD69}" type="datetimeFigureOut">
              <a:rPr lang="en-US" smtClean="0"/>
              <a:t>6/14/2017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32E9FD-FA40-FC48-8917-175ED0BCC748}" type="slidenum">
              <a:rPr lang="en-US" smtClean="0"/>
              <a:t>‹#›</a:t>
            </a:fld>
            <a:endParaRPr lang="en-US"/>
          </a:p>
        </p:txBody>
      </p:sp>
    </p:spTree>
    <p:extLst>
      <p:ext uri="{BB962C8B-B14F-4D97-AF65-F5344CB8AC3E}">
        <p14:creationId xmlns:p14="http://schemas.microsoft.com/office/powerpoint/2010/main" val="4187204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2BA9-193E-D440-8A2C-9653656F2AE3}" type="datetimeFigureOut">
              <a:rPr lang="en-US" smtClean="0"/>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3C63D-0C1A-0E4C-A0BD-8D65A9542426}" type="slidenum">
              <a:rPr lang="en-US" smtClean="0"/>
              <a:t>‹#›</a:t>
            </a:fld>
            <a:endParaRPr lang="en-US"/>
          </a:p>
        </p:txBody>
      </p:sp>
    </p:spTree>
    <p:extLst>
      <p:ext uri="{BB962C8B-B14F-4D97-AF65-F5344CB8AC3E}">
        <p14:creationId xmlns:p14="http://schemas.microsoft.com/office/powerpoint/2010/main" val="4210705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ISIS attacked the Yazidi homeland of </a:t>
            </a:r>
            <a:r>
              <a:rPr lang="en-US" sz="1200" b="0" i="0" kern="1200" dirty="0" err="1">
                <a:solidFill>
                  <a:schemeClr val="tx1"/>
                </a:solidFill>
                <a:effectLst/>
                <a:latin typeface="+mn-lt"/>
                <a:ea typeface="+mn-ea"/>
                <a:cs typeface="+mn-cs"/>
              </a:rPr>
              <a:t>Shingal</a:t>
            </a:r>
            <a:r>
              <a:rPr lang="en-US" sz="1200" b="0" i="0" kern="1200" dirty="0">
                <a:solidFill>
                  <a:schemeClr val="tx1"/>
                </a:solidFill>
                <a:effectLst/>
                <a:latin typeface="+mn-lt"/>
                <a:ea typeface="+mn-ea"/>
                <a:cs typeface="+mn-cs"/>
              </a:rPr>
              <a:t> in Iraq on August 3, 2014; more than 9,000 Yazidis were killed, kidnapped, or sexually enslaved. Yazidis are a historically persecuted religious minority in the Middle East.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Islamic State has institutionalized a culture of rape and sex-slavery. ISIS is waging a literal war against women. It has even published a "price list" of Yazidi and Christian girls -- as young as one to nine years of age.</a:t>
            </a:r>
          </a:p>
          <a:p>
            <a:pPr fontAlgn="base"/>
            <a:endParaRPr lang="en-US" sz="1200" b="0" i="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 remember a man who looked at least 40 years old coming and taking a ten-year-old girl. When she resisted him, he beat her severely, using stones, and would have opened fire on her if she had not gone with him. Everything against her will. They used to come and buy the girls without a price, I mean, they used to tell us Yazidi girls, you are </a:t>
            </a:r>
            <a:r>
              <a:rPr lang="en-US" sz="1200" i="1" kern="1200" dirty="0" err="1">
                <a:solidFill>
                  <a:schemeClr val="tx1"/>
                </a:solidFill>
                <a:effectLst/>
                <a:latin typeface="+mn-lt"/>
                <a:ea typeface="+mn-ea"/>
                <a:cs typeface="+mn-cs"/>
              </a:rPr>
              <a:t>sabiya</a:t>
            </a:r>
            <a:r>
              <a:rPr lang="en-US" sz="1200" kern="1200" dirty="0">
                <a:solidFill>
                  <a:schemeClr val="tx1"/>
                </a:solidFill>
                <a:effectLst/>
                <a:latin typeface="+mn-lt"/>
                <a:ea typeface="+mn-ea"/>
                <a:cs typeface="+mn-cs"/>
              </a:rPr>
              <a:t> [spoils of war, sex slaves], you are </a:t>
            </a:r>
            <a:r>
              <a:rPr lang="en-US" sz="1200" i="1" kern="1200" dirty="0" err="1">
                <a:solidFill>
                  <a:schemeClr val="tx1"/>
                </a:solidFill>
                <a:effectLst/>
                <a:latin typeface="+mn-lt"/>
                <a:ea typeface="+mn-ea"/>
                <a:cs typeface="+mn-cs"/>
              </a:rPr>
              <a:t>kuffar</a:t>
            </a:r>
            <a:r>
              <a:rPr lang="en-US" sz="1200" kern="1200" dirty="0">
                <a:solidFill>
                  <a:schemeClr val="tx1"/>
                </a:solidFill>
                <a:effectLst/>
                <a:latin typeface="+mn-lt"/>
                <a:ea typeface="+mn-ea"/>
                <a:cs typeface="+mn-cs"/>
              </a:rPr>
              <a:t> [infidels], you are to be sold without a price," meaning they had no base value. Some Yazidi girls were sold for a few packs of cigarettes.</a:t>
            </a:r>
          </a:p>
          <a:p>
            <a:pPr fontAlgn="base"/>
            <a:endParaRPr lang="en-US" sz="120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"Every day I died 100 times over. Not just once. Every hour I died, every hour. ... From the beating, from the misery, from the torture," she said.</a:t>
            </a:r>
          </a:p>
          <a:p>
            <a:pPr fontAlgn="base"/>
            <a:r>
              <a:rPr lang="en-US" sz="1200" b="0" i="0" kern="1200" dirty="0">
                <a:solidFill>
                  <a:schemeClr val="tx1"/>
                </a:solidFill>
                <a:effectLst/>
                <a:latin typeface="+mn-lt"/>
                <a:ea typeface="+mn-ea"/>
                <a:cs typeface="+mn-cs"/>
              </a:rPr>
              <a:t>Mirza Ismail, founder and chairman of the Yezidi Human Rights Organization-International, said in his speech at the U.S. Congress:</a:t>
            </a:r>
          </a:p>
          <a:p>
            <a:pPr fontAlgn="base"/>
            <a:r>
              <a:rPr lang="en-US" sz="1200" kern="1200" dirty="0">
                <a:solidFill>
                  <a:schemeClr val="tx1"/>
                </a:solidFill>
                <a:effectLst/>
                <a:latin typeface="+mn-lt"/>
                <a:ea typeface="+mn-ea"/>
                <a:cs typeface="+mn-cs"/>
              </a:rPr>
              <a:t>"According to many escaped women and girls to whom I spoke in Northern Iraq, the abducted Yazidis, mostly women and children, number over 7,000.</a:t>
            </a:r>
          </a:p>
          <a:p>
            <a:pPr fontAlgn="base"/>
            <a:r>
              <a:rPr lang="en-US" sz="1200" kern="1200" dirty="0">
                <a:solidFill>
                  <a:schemeClr val="tx1"/>
                </a:solidFill>
                <a:effectLst/>
                <a:latin typeface="+mn-lt"/>
                <a:ea typeface="+mn-ea"/>
                <a:cs typeface="+mn-cs"/>
              </a:rPr>
              <a:t>"Some of those women and girls have had to watch 7-, 8-, and 9-year-old children bleed to death before their eyes, after being raped by ISIS militia multiple times a day. ISIS militias have burned many Yezidi girls alive for refusing to convert and marry ISIS men. Why? Because we are not Muslims, and because our path is the path of peace. For this, we are being burned alive: for living as men and women of peace."</a:t>
            </a:r>
          </a:p>
          <a:p>
            <a:pPr fontAlgn="base"/>
            <a:r>
              <a:rPr lang="en-US" sz="1200" b="0" i="0" kern="1200" dirty="0">
                <a:solidFill>
                  <a:schemeClr val="tx1"/>
                </a:solidFill>
                <a:effectLst/>
                <a:latin typeface="+mn-lt"/>
                <a:ea typeface="+mn-ea"/>
                <a:cs typeface="+mn-cs"/>
              </a:rPr>
              <a:t>In December 2015, reports disclosed that ISIS was selling Yazidi women and children in the southeastern city of Gaziantep (or </a:t>
            </a:r>
            <a:r>
              <a:rPr lang="en-US" sz="1200" b="0" i="0" kern="1200" dirty="0" err="1">
                <a:solidFill>
                  <a:schemeClr val="tx1"/>
                </a:solidFill>
                <a:effectLst/>
                <a:latin typeface="+mn-lt"/>
                <a:ea typeface="+mn-ea"/>
                <a:cs typeface="+mn-cs"/>
              </a:rPr>
              <a:t>Antep</a:t>
            </a:r>
            <a:r>
              <a:rPr lang="en-US" sz="1200" b="0" i="0" kern="1200" dirty="0">
                <a:solidFill>
                  <a:schemeClr val="tx1"/>
                </a:solidFill>
                <a:effectLst/>
                <a:latin typeface="+mn-lt"/>
                <a:ea typeface="+mn-ea"/>
                <a:cs typeface="+mn-cs"/>
              </a:rPr>
              <a:t>), Turkey. Gaziantep has come to be known for the widespread Islamic State activities in the city.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However, this and many other threats did not stop women's rights defenders in Gaziantep from protesting the Turkish government's inaction in the face of IS activities.</a:t>
            </a:r>
          </a:p>
          <a:p>
            <a:pPr fontAlgn="base"/>
            <a:r>
              <a:rPr lang="en-US" sz="1200" b="0" i="0" kern="1200" dirty="0">
                <a:solidFill>
                  <a:schemeClr val="tx1"/>
                </a:solidFill>
                <a:effectLst/>
                <a:latin typeface="+mn-lt"/>
                <a:ea typeface="+mn-ea"/>
                <a:cs typeface="+mn-cs"/>
              </a:rPr>
              <a:t>An activist from the group "Gaziantep Democratic Women's Platform", </a:t>
            </a:r>
            <a:r>
              <a:rPr lang="en-US" sz="1200" b="0" i="0" kern="1200" dirty="0" err="1">
                <a:solidFill>
                  <a:schemeClr val="tx1"/>
                </a:solidFill>
                <a:effectLst/>
                <a:latin typeface="+mn-lt"/>
                <a:ea typeface="+mn-ea"/>
                <a:cs typeface="+mn-cs"/>
              </a:rPr>
              <a:t>Fatma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Keskintimur</a:t>
            </a:r>
            <a:r>
              <a:rPr lang="en-US" sz="1200" b="0" i="0" kern="1200" dirty="0">
                <a:solidFill>
                  <a:schemeClr val="tx1"/>
                </a:solidFill>
                <a:effectLst/>
                <a:latin typeface="+mn-lt"/>
                <a:ea typeface="+mn-ea"/>
                <a:cs typeface="+mn-cs"/>
              </a:rPr>
              <a:t>, read a statement to the press, which said in part:</a:t>
            </a:r>
          </a:p>
          <a:p>
            <a:pPr fontAlgn="base"/>
            <a:r>
              <a:rPr lang="en-US" sz="1200" kern="1200" dirty="0">
                <a:solidFill>
                  <a:schemeClr val="tx1"/>
                </a:solidFill>
                <a:effectLst/>
                <a:latin typeface="+mn-lt"/>
                <a:ea typeface="+mn-ea"/>
                <a:cs typeface="+mn-cs"/>
              </a:rPr>
              <a:t>"That the jihadi gangs fighting in Syria has received the biggest support from Turkey and that the cell houses they use... [are] known by everybody. Given what kind of a danger this situation creates for those who live in </a:t>
            </a:r>
            <a:r>
              <a:rPr lang="en-US" sz="1200" kern="1200" dirty="0" err="1">
                <a:solidFill>
                  <a:schemeClr val="tx1"/>
                </a:solidFill>
                <a:effectLst/>
                <a:latin typeface="+mn-lt"/>
                <a:ea typeface="+mn-ea"/>
                <a:cs typeface="+mn-cs"/>
              </a:rPr>
              <a:t>Antep</a:t>
            </a:r>
            <a:r>
              <a:rPr lang="en-US" sz="1200" kern="1200" dirty="0">
                <a:solidFill>
                  <a:schemeClr val="tx1"/>
                </a:solidFill>
                <a:effectLst/>
                <a:latin typeface="+mn-lt"/>
                <a:ea typeface="+mn-ea"/>
                <a:cs typeface="+mn-cs"/>
              </a:rPr>
              <a:t>, the uneasiness of people is intensifying every day."</a:t>
            </a:r>
          </a:p>
          <a:p>
            <a:pPr fontAlgn="base"/>
            <a:r>
              <a:rPr lang="en-US" sz="1200" b="0" i="0" kern="1200" dirty="0">
                <a:solidFill>
                  <a:schemeClr val="tx1"/>
                </a:solidFill>
                <a:effectLst/>
                <a:latin typeface="+mn-lt"/>
                <a:ea typeface="+mn-ea"/>
                <a:cs typeface="+mn-cs"/>
              </a:rPr>
              <a:t>Even under these conditions, women's rights defenders in Turkey -- particularly Kurds -- kept struggling and protesting the government.</a:t>
            </a:r>
          </a:p>
          <a:p>
            <a:pPr fontAlgn="base"/>
            <a:r>
              <a:rPr lang="en-US" sz="1200" b="0" i="0" kern="1200" dirty="0">
                <a:solidFill>
                  <a:schemeClr val="tx1"/>
                </a:solidFill>
                <a:effectLst/>
                <a:latin typeface="+mn-lt"/>
                <a:ea typeface="+mn-ea"/>
                <a:cs typeface="+mn-cs"/>
              </a:rPr>
              <a:t>Last year, for example, the "Yazidi Women's Assembly" commemorated August 3rd as "the day of international action against massacres against women and genocide". Members of the pro-Kurdish Peoples' Democratic Party (HDP) organized protests in many cities across Turkey to condemn the Yazidi genocide and show solidarity with the victims.</a:t>
            </a:r>
          </a:p>
          <a:p>
            <a:pPr fontAlgn="base"/>
            <a:r>
              <a:rPr lang="en-US" sz="1200" b="0" i="0" kern="1200" dirty="0" err="1">
                <a:solidFill>
                  <a:schemeClr val="tx1"/>
                </a:solidFill>
                <a:effectLst/>
                <a:latin typeface="+mn-lt"/>
                <a:ea typeface="+mn-ea"/>
                <a:cs typeface="+mn-cs"/>
              </a:rPr>
              <a:t>Safak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Ozanlı</a:t>
            </a:r>
            <a:r>
              <a:rPr lang="en-US" sz="1200" b="0" i="0" kern="1200" dirty="0">
                <a:solidFill>
                  <a:schemeClr val="tx1"/>
                </a:solidFill>
                <a:effectLst/>
                <a:latin typeface="+mn-lt"/>
                <a:ea typeface="+mn-ea"/>
                <a:cs typeface="+mn-cs"/>
              </a:rPr>
              <a:t>, a former MP from the HDP, said that ISIS still held 3,000 Yazidi women as sex slaves: "ISIS sees women in </a:t>
            </a:r>
            <a:r>
              <a:rPr lang="en-US" sz="1200" b="0" i="0" kern="1200" dirty="0" err="1">
                <a:solidFill>
                  <a:schemeClr val="tx1"/>
                </a:solidFill>
                <a:effectLst/>
                <a:latin typeface="+mn-lt"/>
                <a:ea typeface="+mn-ea"/>
                <a:cs typeface="+mn-cs"/>
              </a:rPr>
              <a:t>Shingal</a:t>
            </a:r>
            <a:r>
              <a:rPr lang="en-US" sz="1200" b="0" i="0" kern="1200" dirty="0">
                <a:solidFill>
                  <a:schemeClr val="tx1"/>
                </a:solidFill>
                <a:effectLst/>
                <a:latin typeface="+mn-lt"/>
                <a:ea typeface="+mn-ea"/>
                <a:cs typeface="+mn-cs"/>
              </a:rPr>
              <a:t> and Kobane as war booty. The women who remain alive are sold to Arab sheikhs. We -- as women -- will stand united against ISIS and all dictators."</a:t>
            </a:r>
          </a:p>
          <a:p>
            <a:pPr fontAlgn="base"/>
            <a:r>
              <a:rPr lang="en-US" sz="1200" b="0" i="0" kern="1200" dirty="0">
                <a:solidFill>
                  <a:schemeClr val="tx1"/>
                </a:solidFill>
                <a:effectLst/>
                <a:latin typeface="+mn-lt"/>
                <a:ea typeface="+mn-ea"/>
                <a:cs typeface="+mn-cs"/>
              </a:rPr>
              <a:t>Members of the Alevi religious minority also supported the protest in Mersin. </a:t>
            </a:r>
            <a:r>
              <a:rPr lang="en-US" sz="1200" b="0" i="0" kern="1200" dirty="0" err="1">
                <a:solidFill>
                  <a:schemeClr val="tx1"/>
                </a:solidFill>
                <a:effectLst/>
                <a:latin typeface="+mn-lt"/>
                <a:ea typeface="+mn-ea"/>
                <a:cs typeface="+mn-cs"/>
              </a:rPr>
              <a:t>Zeynep</a:t>
            </a:r>
            <a:r>
              <a:rPr lang="en-US" sz="1200" b="0" i="0" kern="1200" dirty="0">
                <a:solidFill>
                  <a:schemeClr val="tx1"/>
                </a:solidFill>
                <a:effectLst/>
                <a:latin typeface="+mn-lt"/>
                <a:ea typeface="+mn-ea"/>
                <a:cs typeface="+mn-cs"/>
              </a:rPr>
              <a:t> Kaya </a:t>
            </a:r>
            <a:r>
              <a:rPr lang="en-US" sz="1200" b="0" i="0" kern="1200" dirty="0" err="1">
                <a:solidFill>
                  <a:schemeClr val="tx1"/>
                </a:solidFill>
                <a:effectLst/>
                <a:latin typeface="+mn-lt"/>
                <a:ea typeface="+mn-ea"/>
                <a:cs typeface="+mn-cs"/>
              </a:rPr>
              <a:t>Cavus</a:t>
            </a:r>
            <a:r>
              <a:rPr lang="en-US" sz="1200" b="0" i="0" kern="1200" dirty="0">
                <a:solidFill>
                  <a:schemeClr val="tx1"/>
                </a:solidFill>
                <a:effectLst/>
                <a:latin typeface="+mn-lt"/>
                <a:ea typeface="+mn-ea"/>
                <a:cs typeface="+mn-cs"/>
              </a:rPr>
              <a:t>, a leading Alevi activist, said that the Yazidi women are "kidnapped and enslaved as war booty and exposed to systematic sexual assaults and this is genocide against women".</a:t>
            </a:r>
          </a:p>
          <a:p>
            <a:pPr fontAlgn="base"/>
            <a:r>
              <a:rPr lang="en-US" sz="1200" b="0" i="0" kern="1200" dirty="0">
                <a:solidFill>
                  <a:schemeClr val="tx1"/>
                </a:solidFill>
                <a:effectLst/>
                <a:latin typeface="+mn-lt"/>
                <a:ea typeface="+mn-ea"/>
                <a:cs typeface="+mn-cs"/>
              </a:rPr>
              <a:t>There are a few Americans, too, that are doing their best to help Yazidis, such as Amy L. Beam, a human rights activist who has been living with and advocating for Yazidis full time since 2014. Her book </a:t>
            </a:r>
            <a:r>
              <a:rPr lang="en-US" sz="1200" b="0" i="1" kern="1200" dirty="0">
                <a:solidFill>
                  <a:schemeClr val="tx1"/>
                </a:solidFill>
                <a:effectLst/>
                <a:latin typeface="+mn-lt"/>
                <a:ea typeface="+mn-ea"/>
                <a:cs typeface="+mn-cs"/>
              </a:rPr>
              <a:t>The Last Yezidi Genocide</a:t>
            </a:r>
            <a:r>
              <a:rPr lang="en-US" sz="1200" b="0" i="0" kern="1200" dirty="0">
                <a:solidFill>
                  <a:schemeClr val="tx1"/>
                </a:solidFill>
                <a:effectLst/>
                <a:latin typeface="+mn-lt"/>
                <a:ea typeface="+mn-ea"/>
                <a:cs typeface="+mn-cs"/>
              </a:rPr>
              <a:t>, is to be published shortly, and she is the executive director of "Amy, </a:t>
            </a:r>
            <a:r>
              <a:rPr lang="en-US" sz="1200" b="0" i="0" kern="1200" dirty="0" err="1">
                <a:solidFill>
                  <a:schemeClr val="tx1"/>
                </a:solidFill>
                <a:effectLst/>
                <a:latin typeface="+mn-lt"/>
                <a:ea typeface="+mn-ea"/>
                <a:cs typeface="+mn-cs"/>
              </a:rPr>
              <a:t>Azadi</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Jiyan</a:t>
            </a:r>
            <a:r>
              <a:rPr lang="en-US" sz="1200" b="0" i="0" kern="1200" dirty="0">
                <a:solidFill>
                  <a:schemeClr val="tx1"/>
                </a:solidFill>
                <a:effectLst/>
                <a:latin typeface="+mn-lt"/>
                <a:ea typeface="+mn-ea"/>
                <a:cs typeface="+mn-cs"/>
              </a:rPr>
              <a:t>" (AAJ -- "Friend, Freedom, and Life"), a humanitarian organization in Iraqi Kurdistan.</a:t>
            </a:r>
          </a:p>
          <a:p>
            <a:pPr fontAlgn="base"/>
            <a:r>
              <a:rPr lang="en-US" sz="1200" b="0" i="0" kern="1200" dirty="0">
                <a:solidFill>
                  <a:schemeClr val="tx1"/>
                </a:solidFill>
                <a:effectLst/>
                <a:latin typeface="+mn-lt"/>
                <a:ea typeface="+mn-ea"/>
                <a:cs typeface="+mn-cs"/>
              </a:rPr>
              <a:t>"Thousands of Yezidis have a long list of dead or missing family members under ISIS control in Iraq or Syria," she wrote. "Their psychology is very bad as they see very little international help on the one-year anniversary of the attack.</a:t>
            </a:r>
          </a:p>
          <a:p>
            <a:pPr fontAlgn="base"/>
            <a:r>
              <a:rPr lang="en-US" sz="1200" kern="1200" dirty="0">
                <a:solidFill>
                  <a:schemeClr val="tx1"/>
                </a:solidFill>
                <a:effectLst/>
                <a:latin typeface="+mn-lt"/>
                <a:ea typeface="+mn-ea"/>
                <a:cs typeface="+mn-cs"/>
              </a:rPr>
              <a:t>"Yazidi girls and women with their children ... are subjected to repeated beatings and rape by ISIS fighters who each was given one girl as a war trophy. Over 1,000 of these girls and women have escaped independently or been liberated from ISIS".</a:t>
            </a:r>
          </a:p>
          <a:p>
            <a:pPr fontAlgn="base"/>
            <a:r>
              <a:rPr lang="en-US" sz="1200" b="0" i="0" kern="1200" dirty="0">
                <a:solidFill>
                  <a:schemeClr val="tx1"/>
                </a:solidFill>
                <a:effectLst/>
                <a:latin typeface="+mn-lt"/>
                <a:ea typeface="+mn-ea"/>
                <a:cs typeface="+mn-cs"/>
              </a:rPr>
              <a:t>One wishes that the women activists in the U.S. would raise their voices against the genocidal attacks on Yazidi women and children. But they have not. "Women's rights groups in the U.S. have not supported the women in Iraq and Syria who really are oppressed, kidnapped, and raped," Beam told </a:t>
            </a:r>
            <a:r>
              <a:rPr lang="en-US" sz="1200" b="0" i="0" kern="1200" dirty="0" err="1">
                <a:solidFill>
                  <a:schemeClr val="tx1"/>
                </a:solidFill>
                <a:effectLst/>
                <a:latin typeface="+mn-lt"/>
                <a:ea typeface="+mn-ea"/>
                <a:cs typeface="+mn-cs"/>
              </a:rPr>
              <a:t>Gatestone</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Some of the participants of the women's march in Washington claim that Trump will take away their rights -- an accusation that many women who suffer under Islamist governments or organizations would find laughable. They are worried about being able to get an abortion, and their concern is justified. But it is not ayatollahs that have come to power in the U.S. Moreover, Trump seems determined to fight radical Islamic terrorism, the greatest threat to the dignity and freedom of women all around the world. That already shows his commitment to liberty -- especially liberty for women.</a:t>
            </a:r>
          </a:p>
          <a:p>
            <a:pPr fontAlgn="base"/>
            <a:r>
              <a:rPr lang="en-US" sz="1200" b="0" i="0" kern="1200" dirty="0">
                <a:solidFill>
                  <a:schemeClr val="tx1"/>
                </a:solidFill>
                <a:effectLst/>
                <a:latin typeface="+mn-lt"/>
                <a:ea typeface="+mn-ea"/>
                <a:cs typeface="+mn-cs"/>
              </a:rPr>
              <a:t>Radical Islamic ideology is a universal threat. Wherever it is weakened or defeated, this helps liberate victims in other parts of the world, as well.</a:t>
            </a:r>
          </a:p>
          <a:p>
            <a:pPr fontAlgn="base"/>
            <a:r>
              <a:rPr lang="en-US" sz="1200" b="0" i="0" kern="1200" dirty="0">
                <a:solidFill>
                  <a:schemeClr val="tx1"/>
                </a:solidFill>
                <a:effectLst/>
                <a:latin typeface="+mn-lt"/>
                <a:ea typeface="+mn-ea"/>
                <a:cs typeface="+mn-cs"/>
              </a:rPr>
              <a:t>To so many persecuted peoples in the Middle East, Trump's presidency represents hope for a positive change.</a:t>
            </a:r>
          </a:p>
          <a:p>
            <a:pPr fontAlgn="base"/>
            <a:r>
              <a:rPr lang="en-US" sz="1200" b="0" i="0" kern="1200" dirty="0">
                <a:solidFill>
                  <a:schemeClr val="tx1"/>
                </a:solidFill>
                <a:effectLst/>
                <a:latin typeface="+mn-lt"/>
                <a:ea typeface="+mn-ea"/>
                <a:cs typeface="+mn-cs"/>
              </a:rPr>
              <a:t>On November 7, the Yezidi Human Rights Organization-International issued a public statement titled "Yezidis look forward to a Trump presidency to help them wipe out ISIS." A Yazidi woman in Iraq has recently named her newborn baby boy "Trump."</a:t>
            </a:r>
          </a:p>
          <a:p>
            <a:pPr fontAlgn="base"/>
            <a:r>
              <a:rPr lang="en-US" sz="1200" b="0" i="0" kern="1200" dirty="0">
                <a:solidFill>
                  <a:schemeClr val="tx1"/>
                </a:solidFill>
                <a:effectLst/>
                <a:latin typeface="+mn-lt"/>
                <a:ea typeface="+mn-ea"/>
                <a:cs typeface="+mn-cs"/>
              </a:rPr>
              <a:t>The women's march, for all the good intentions on the part of many, violated the core principle of human rights: "The worst first."</a:t>
            </a:r>
          </a:p>
          <a:p>
            <a:pPr fontAlgn="base"/>
            <a:r>
              <a:rPr lang="en-US" sz="1200" b="0" i="0" kern="1200" dirty="0">
                <a:solidFill>
                  <a:schemeClr val="tx1"/>
                </a:solidFill>
                <a:effectLst/>
                <a:latin typeface="+mn-lt"/>
                <a:ea typeface="+mn-ea"/>
                <a:cs typeface="+mn-cs"/>
              </a:rPr>
              <a:t>Sadly, many of the organizers and participants of the march chose to stand by and ignore women being tortured and exterminated by Islamic terrorists, and in other parts of the world, not being able to receive an education or even leave the house without the permission of a male.</a:t>
            </a:r>
          </a:p>
          <a:p>
            <a:pPr fontAlgn="base"/>
            <a:r>
              <a:rPr lang="en-US" sz="1200" b="0" i="0" kern="1200" dirty="0">
                <a:solidFill>
                  <a:schemeClr val="tx1"/>
                </a:solidFill>
                <a:effectLst/>
                <a:latin typeface="+mn-lt"/>
                <a:ea typeface="+mn-ea"/>
                <a:cs typeface="+mn-cs"/>
              </a:rPr>
              <a:t>If only these women felt as motivated to protest about the enslavement, rape and torture of Yazidi women and children, as about the cost of tampons.</a:t>
            </a:r>
          </a:p>
          <a:p>
            <a:pPr fontAlgn="base"/>
            <a:r>
              <a:rPr lang="en-US" sz="1200" b="0" i="0" kern="1200" dirty="0">
                <a:solidFill>
                  <a:schemeClr val="tx1"/>
                </a:solidFill>
                <a:effectLst/>
                <a:latin typeface="+mn-lt"/>
                <a:ea typeface="+mn-ea"/>
                <a:cs typeface="+mn-cs"/>
              </a:rPr>
              <a:t>Acting like self-serving, delusional fanatics, whose sheer hatred of an elected president blinds their eyes to the real problems of the world, does not help anyone. There have been just as many people who might have hated other presidents.</a:t>
            </a:r>
          </a:p>
        </p:txBody>
      </p:sp>
      <p:sp>
        <p:nvSpPr>
          <p:cNvPr id="4" name="Slide Number Placeholder 3"/>
          <p:cNvSpPr>
            <a:spLocks noGrp="1"/>
          </p:cNvSpPr>
          <p:nvPr>
            <p:ph type="sldNum" sz="quarter" idx="10"/>
          </p:nvPr>
        </p:nvSpPr>
        <p:spPr/>
        <p:txBody>
          <a:bodyPr/>
          <a:lstStyle/>
          <a:p>
            <a:fld id="{6363C63D-0C1A-0E4C-A0BD-8D65A9542426}" type="slidenum">
              <a:rPr lang="en-US" smtClean="0"/>
              <a:t>2</a:t>
            </a:fld>
            <a:endParaRPr lang="en-US"/>
          </a:p>
        </p:txBody>
      </p:sp>
    </p:spTree>
    <p:extLst>
      <p:ext uri="{BB962C8B-B14F-4D97-AF65-F5344CB8AC3E}">
        <p14:creationId xmlns:p14="http://schemas.microsoft.com/office/powerpoint/2010/main" val="13930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3</a:t>
            </a:fld>
            <a:endParaRPr lang="en-US"/>
          </a:p>
        </p:txBody>
      </p:sp>
    </p:spTree>
    <p:extLst>
      <p:ext uri="{BB962C8B-B14F-4D97-AF65-F5344CB8AC3E}">
        <p14:creationId xmlns:p14="http://schemas.microsoft.com/office/powerpoint/2010/main" val="4171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of the key things that [unites these women] is they have not been engaged adequately in their communities … </a:t>
            </a:r>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4</a:t>
            </a:fld>
            <a:endParaRPr lang="en-US"/>
          </a:p>
        </p:txBody>
      </p:sp>
    </p:spTree>
    <p:extLst>
      <p:ext uri="{BB962C8B-B14F-4D97-AF65-F5344CB8AC3E}">
        <p14:creationId xmlns:p14="http://schemas.microsoft.com/office/powerpoint/2010/main" val="32555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Gender-based violence is violence that is directed at an individual based on his or her biological sex, gender identity, or perceived adherence to socially deemed norms of masculinity and femininity. It includes physical, sexual, and psychological abuse; threats; coercion; arbitrary deprivation of liberty; and economic deprivation, whether occurring in public or private life. </a:t>
            </a:r>
          </a:p>
          <a:p>
            <a:endParaRPr lang="en-US" sz="2000" dirty="0"/>
          </a:p>
          <a:p>
            <a:r>
              <a:rPr lang="en-US" sz="2000" kern="1200" dirty="0">
                <a:solidFill>
                  <a:schemeClr val="tx1"/>
                </a:solidFill>
                <a:effectLst/>
                <a:latin typeface="+mn-lt"/>
                <a:ea typeface="+mn-ea"/>
                <a:cs typeface="+mn-cs"/>
              </a:rPr>
              <a:t>Gender-based violence can include female infanticide; child sexual abuse; sex trafficking and forced labor; sexual coercion and abuse; neglect; domestic violence; elder abuse; and harmful traditional practices such as early and forced marriage, “honor” killings, and female genital mutilation. </a:t>
            </a:r>
            <a:endParaRPr lang="en-US" sz="2000" dirty="0"/>
          </a:p>
          <a:p>
            <a:r>
              <a:rPr lang="en-US" sz="2000" kern="1200" dirty="0">
                <a:solidFill>
                  <a:schemeClr val="tx1"/>
                </a:solidFill>
                <a:effectLst/>
                <a:latin typeface="+mn-lt"/>
                <a:ea typeface="+mn-ea"/>
                <a:cs typeface="+mn-cs"/>
              </a:rPr>
              <a:t>Women and girls are the most at risk and most affected in extremism. However, boys and men can also experience gender-based violence, as can sexual and gender minorities. Regardless of the target, gender-based violence is rooted in structural inequalities between men and women and is characterized by the use and abuse of physical, emotional, or financial power and control. </a:t>
            </a:r>
            <a:endParaRPr lang="en-US" sz="2000" dirty="0"/>
          </a:p>
          <a:p>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5</a:t>
            </a:fld>
            <a:endParaRPr lang="en-US"/>
          </a:p>
        </p:txBody>
      </p:sp>
    </p:spTree>
    <p:extLst>
      <p:ext uri="{BB962C8B-B14F-4D97-AF65-F5344CB8AC3E}">
        <p14:creationId xmlns:p14="http://schemas.microsoft.com/office/powerpoint/2010/main" val="2684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Boko Haram used 1000’s of children as human shields in </a:t>
            </a:r>
            <a:r>
              <a:rPr lang="en-US" dirty="0" err="1"/>
              <a:t>Camaroon</a:t>
            </a:r>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6</a:t>
            </a:fld>
            <a:endParaRPr lang="en-US"/>
          </a:p>
        </p:txBody>
      </p:sp>
    </p:spTree>
    <p:extLst>
      <p:ext uri="{BB962C8B-B14F-4D97-AF65-F5344CB8AC3E}">
        <p14:creationId xmlns:p14="http://schemas.microsoft.com/office/powerpoint/2010/main" val="99327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9</a:t>
            </a:fld>
            <a:endParaRPr lang="en-US"/>
          </a:p>
        </p:txBody>
      </p:sp>
    </p:spTree>
    <p:extLst>
      <p:ext uri="{BB962C8B-B14F-4D97-AF65-F5344CB8AC3E}">
        <p14:creationId xmlns:p14="http://schemas.microsoft.com/office/powerpoint/2010/main" val="734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humanitarian assistance was provided without an understanding of the local context, the fragile state</a:t>
            </a:r>
            <a:r>
              <a:rPr lang="en-US" baseline="0" dirty="0"/>
              <a:t> of governance, corruption.</a:t>
            </a:r>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11</a:t>
            </a:fld>
            <a:endParaRPr lang="en-US"/>
          </a:p>
        </p:txBody>
      </p:sp>
    </p:spTree>
    <p:extLst>
      <p:ext uri="{BB962C8B-B14F-4D97-AF65-F5344CB8AC3E}">
        <p14:creationId xmlns:p14="http://schemas.microsoft.com/office/powerpoint/2010/main" val="130688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Invest in local research and testing what works.</a:t>
            </a:r>
            <a:r>
              <a:rPr lang="en-US" sz="1200" b="0" i="0" kern="1200" dirty="0">
                <a:solidFill>
                  <a:schemeClr val="tx1"/>
                </a:solidFill>
                <a:effectLst/>
                <a:latin typeface="+mn-lt"/>
                <a:ea typeface="+mn-ea"/>
                <a:cs typeface="+mn-cs"/>
              </a:rPr>
              <a:t> The more we understand about the local causes and dynamics of violent extremism and evaluating what works to mitigate it, the more effective we will be in addressing this challenge.</a:t>
            </a:r>
          </a:p>
          <a:p>
            <a:r>
              <a:rPr lang="en-US" sz="1200" b="1" i="1" kern="1200" dirty="0">
                <a:solidFill>
                  <a:schemeClr val="tx1"/>
                </a:solidFill>
                <a:effectLst/>
                <a:latin typeface="+mn-lt"/>
                <a:ea typeface="+mn-ea"/>
                <a:cs typeface="+mn-cs"/>
              </a:rPr>
              <a:t>Match military and law enforcement support with a commitment to reform.</a:t>
            </a:r>
            <a:r>
              <a:rPr lang="en-US" sz="1200" b="0" i="0" kern="1200" dirty="0">
                <a:solidFill>
                  <a:schemeClr val="tx1"/>
                </a:solidFill>
                <a:effectLst/>
                <a:latin typeface="+mn-lt"/>
                <a:ea typeface="+mn-ea"/>
                <a:cs typeface="+mn-cs"/>
              </a:rPr>
              <a:t> Those countries the U.S. is equipping to fight terrorism also run the risk of creating more terrorists and exacerbating the problem if this support is not coupled with a parallel commitment to developing their capacity to pursue democratic and rights-based approaches.</a:t>
            </a:r>
          </a:p>
          <a:p>
            <a:r>
              <a:rPr lang="en-US" sz="1200" b="1" i="1" kern="1200" dirty="0">
                <a:solidFill>
                  <a:schemeClr val="tx1"/>
                </a:solidFill>
                <a:effectLst/>
                <a:latin typeface="+mn-lt"/>
                <a:ea typeface="+mn-ea"/>
                <a:cs typeface="+mn-cs"/>
              </a:rPr>
              <a:t>Prioritize support to build inclusive, tolerant and resilient communities. </a:t>
            </a:r>
            <a:r>
              <a:rPr lang="en-US" sz="1200" b="0" i="0" kern="1200" dirty="0">
                <a:solidFill>
                  <a:schemeClr val="tx1"/>
                </a:solidFill>
                <a:effectLst/>
                <a:latin typeface="+mn-lt"/>
                <a:ea typeface="+mn-ea"/>
                <a:cs typeface="+mn-cs"/>
              </a:rPr>
              <a:t>Promoting, supporting and protecting the role of communities to address the challenges of violent extremism is critical. Empowering the role of women, engaging youth and faith leaders, and creating safe spaces for communities to develop authentic and local solutions to the problem of violent extremism is essential.</a:t>
            </a:r>
          </a:p>
          <a:p>
            <a:r>
              <a:rPr lang="en-US" sz="1200" b="1" i="0" kern="1200" dirty="0">
                <a:solidFill>
                  <a:schemeClr val="tx1"/>
                </a:solidFill>
                <a:effectLst/>
                <a:latin typeface="+mn-lt"/>
                <a:ea typeface="+mn-ea"/>
                <a:cs typeface="+mn-cs"/>
              </a:rPr>
              <a:t>We have to address the uncomfortable secret war waged on women and children.</a:t>
            </a:r>
          </a:p>
        </p:txBody>
      </p:sp>
      <p:sp>
        <p:nvSpPr>
          <p:cNvPr id="4" name="Slide Number Placeholder 3"/>
          <p:cNvSpPr>
            <a:spLocks noGrp="1"/>
          </p:cNvSpPr>
          <p:nvPr>
            <p:ph type="sldNum" sz="quarter" idx="10"/>
          </p:nvPr>
        </p:nvSpPr>
        <p:spPr/>
        <p:txBody>
          <a:bodyPr/>
          <a:lstStyle/>
          <a:p>
            <a:fld id="{6363C63D-0C1A-0E4C-A0BD-8D65A9542426}" type="slidenum">
              <a:rPr lang="en-US" smtClean="0"/>
              <a:t>12</a:t>
            </a:fld>
            <a:endParaRPr lang="en-US"/>
          </a:p>
        </p:txBody>
      </p:sp>
    </p:spTree>
    <p:extLst>
      <p:ext uri="{BB962C8B-B14F-4D97-AF65-F5344CB8AC3E}">
        <p14:creationId xmlns:p14="http://schemas.microsoft.com/office/powerpoint/2010/main" val="978688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parator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056080"/>
            <a:ext cx="9144000" cy="2738880"/>
          </a:xfrm>
        </p:spPr>
        <p:txBody>
          <a:bodyPr/>
          <a:lstStyle>
            <a:lvl1pPr algn="ctr">
              <a:defRPr>
                <a:solidFill>
                  <a:schemeClr val="bg1"/>
                </a:solidFill>
                <a:latin typeface="Arial"/>
              </a:defRPr>
            </a:lvl1pPr>
          </a:lstStyle>
          <a:p>
            <a:r>
              <a:rPr lang="en-US" dirty="0"/>
              <a:t>Separator</a:t>
            </a:r>
          </a:p>
        </p:txBody>
      </p:sp>
    </p:spTree>
    <p:extLst>
      <p:ext uri="{BB962C8B-B14F-4D97-AF65-F5344CB8AC3E}">
        <p14:creationId xmlns:p14="http://schemas.microsoft.com/office/powerpoint/2010/main" val="6117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B362BA78-8688-C546-A03A-2A39F84C0B58}" type="datetime1">
              <a:rPr lang="en-US" smtClean="0"/>
              <a:pPr/>
              <a:t>6/14/2017</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77027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EF5B9135-15EF-DE46-84CC-16626B0FAF7F}" type="datetime1">
              <a:rPr lang="en-US" smtClean="0"/>
              <a:pPr/>
              <a:t>6/14/2017</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TextBox 6"/>
          <p:cNvSpPr txBox="1"/>
          <p:nvPr userDrawn="1"/>
        </p:nvSpPr>
        <p:spPr>
          <a:xfrm>
            <a:off x="3136197" y="-406080"/>
            <a:ext cx="184666" cy="369332"/>
          </a:xfrm>
          <a:prstGeom prst="rect">
            <a:avLst/>
          </a:prstGeom>
          <a:noFill/>
        </p:spPr>
        <p:txBody>
          <a:bodyPr wrap="none" rtlCol="0">
            <a:spAutoFit/>
          </a:bodyPr>
          <a:lstStyle/>
          <a:p>
            <a:endParaRPr lang="en-US" dirty="0"/>
          </a:p>
        </p:txBody>
      </p:sp>
      <p:sp>
        <p:nvSpPr>
          <p:cNvPr id="8"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78502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77ADD-011F-3541-9724-9C7FC92455D5}" type="datetime1">
              <a:rPr lang="en-US" smtClean="0"/>
              <a:t>6/14/2017</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34923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6/14/2017</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405320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344140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defRPr>
            </a:lvl1pPr>
          </a:lstStyle>
          <a:p>
            <a:fld id="{B9AB8213-A564-3C44-8CA0-968996562138}" type="datetime1">
              <a:rPr lang="en-US" smtClean="0"/>
              <a:pPr/>
              <a:t>6/14/2017</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a:defRPr>
            </a:lvl1pPr>
          </a:lstStyle>
          <a:p>
            <a:fld id="{0A83DA12-03A5-114A-ABAE-78CD6BB6AC19}" type="datetime1">
              <a:rPr lang="en-US" smtClean="0"/>
              <a:pPr/>
              <a:t>6/14/2017</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4046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6/14/2017</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6/14/2017</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6/14/2017</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6/14/2017</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C176C-065F-124D-AAA4-94F2B7A2EC7C}" type="datetime1">
              <a:rPr lang="en-US" smtClean="0"/>
              <a:t>6/14/2017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39168" y="6356350"/>
            <a:ext cx="597573"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60" r:id="rId1"/>
    <p:sldLayoutId id="2147483655"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ctrTitle"/>
          </p:nvPr>
        </p:nvSpPr>
        <p:spPr>
          <a:xfrm>
            <a:off x="692710" y="1308316"/>
            <a:ext cx="7758578" cy="1470025"/>
          </a:xfrm>
        </p:spPr>
        <p:txBody>
          <a:bodyPr>
            <a:normAutofit fontScale="90000"/>
          </a:bodyPr>
          <a:lstStyle/>
          <a:p>
            <a:r>
              <a:rPr lang="en-US" b="1" dirty="0"/>
              <a:t>The Impact of Violent Extremism on the Human Rights of Women &amp; Girls</a:t>
            </a:r>
            <a:br>
              <a:rPr lang="en-US" b="1" dirty="0"/>
            </a:br>
            <a:br>
              <a:rPr lang="en-US" b="1" dirty="0"/>
            </a:br>
            <a:r>
              <a:rPr lang="en-US" sz="2800" b="1" dirty="0"/>
              <a:t>UN Human Rights Council Session 35</a:t>
            </a:r>
            <a:endParaRPr lang="en-US" dirty="0"/>
          </a:p>
        </p:txBody>
      </p:sp>
      <p:sp>
        <p:nvSpPr>
          <p:cNvPr id="3" name="Subtitle 2"/>
          <p:cNvSpPr>
            <a:spLocks noGrp="1"/>
          </p:cNvSpPr>
          <p:nvPr>
            <p:ph type="subTitle" idx="1"/>
          </p:nvPr>
        </p:nvSpPr>
        <p:spPr>
          <a:xfrm>
            <a:off x="1927286" y="2778341"/>
            <a:ext cx="7442491" cy="1752600"/>
          </a:xfrm>
        </p:spPr>
        <p:txBody>
          <a:bodyPr>
            <a:normAutofit/>
          </a:bodyPr>
          <a:lstStyle/>
          <a:p>
            <a:r>
              <a:rPr lang="en-US" dirty="0"/>
              <a:t> </a:t>
            </a:r>
          </a:p>
          <a:p>
            <a:endParaRPr lang="en-US" dirty="0"/>
          </a:p>
          <a:p>
            <a:pPr algn="l"/>
            <a:endParaRPr lang="en-US" dirty="0"/>
          </a:p>
        </p:txBody>
      </p:sp>
      <p:sp>
        <p:nvSpPr>
          <p:cNvPr id="4" name="TextBox 3"/>
          <p:cNvSpPr txBox="1"/>
          <p:nvPr/>
        </p:nvSpPr>
        <p:spPr>
          <a:xfrm>
            <a:off x="3783331" y="5017895"/>
            <a:ext cx="5360668" cy="2031325"/>
          </a:xfrm>
          <a:prstGeom prst="rect">
            <a:avLst/>
          </a:prstGeom>
          <a:noFill/>
        </p:spPr>
        <p:txBody>
          <a:bodyPr wrap="square" rtlCol="0">
            <a:spAutoFit/>
          </a:bodyPr>
          <a:lstStyle/>
          <a:p>
            <a:r>
              <a:rPr lang="en-US" dirty="0"/>
              <a:t>Lori Ann Post , PhD</a:t>
            </a:r>
          </a:p>
          <a:p>
            <a:r>
              <a:rPr lang="en-US" dirty="0"/>
              <a:t>Buehler Center for Health Policy &amp; Economics</a:t>
            </a:r>
          </a:p>
          <a:p>
            <a:r>
              <a:rPr lang="en-US" dirty="0"/>
              <a:t>Department of Emergency Medicine</a:t>
            </a:r>
          </a:p>
          <a:p>
            <a:r>
              <a:rPr lang="en-US" dirty="0"/>
              <a:t>Feinberg School of Medicine – Northwestern University</a:t>
            </a:r>
          </a:p>
          <a:p>
            <a:r>
              <a:rPr lang="en-US" dirty="0"/>
              <a:t>June 14, 2017</a:t>
            </a:r>
          </a:p>
          <a:p>
            <a:endParaRPr lang="en-US" dirty="0"/>
          </a:p>
          <a:p>
            <a:endParaRPr lang="en-US" dirty="0"/>
          </a:p>
        </p:txBody>
      </p:sp>
    </p:spTree>
    <p:extLst>
      <p:ext uri="{BB962C8B-B14F-4D97-AF65-F5344CB8AC3E}">
        <p14:creationId xmlns:p14="http://schemas.microsoft.com/office/powerpoint/2010/main" val="415433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 cities with a million people</a:t>
            </a:r>
          </a:p>
        </p:txBody>
      </p:sp>
      <p:pic>
        <p:nvPicPr>
          <p:cNvPr id="5" name="Content Placeholder 4"/>
          <p:cNvPicPr>
            <a:picLocks noGrp="1" noChangeAspect="1"/>
          </p:cNvPicPr>
          <p:nvPr>
            <p:ph idx="1"/>
          </p:nvPr>
        </p:nvPicPr>
        <p:blipFill>
          <a:blip r:embed="rId3"/>
          <a:stretch>
            <a:fillRect/>
          </a:stretch>
        </p:blipFill>
        <p:spPr>
          <a:xfrm>
            <a:off x="1073426" y="1569672"/>
            <a:ext cx="6950579" cy="4556491"/>
          </a:xfrm>
          <a:prstGeom prst="rect">
            <a:avLst/>
          </a:prstGeom>
        </p:spPr>
      </p:pic>
      <p:sp>
        <p:nvSpPr>
          <p:cNvPr id="4" name="Slide Number Placeholder 3"/>
          <p:cNvSpPr>
            <a:spLocks noGrp="1"/>
          </p:cNvSpPr>
          <p:nvPr>
            <p:ph type="sldNum" sz="quarter" idx="12"/>
          </p:nvPr>
        </p:nvSpPr>
        <p:spPr/>
        <p:txBody>
          <a:bodyPr/>
          <a:lstStyle/>
          <a:p>
            <a:fld id="{106E12CD-FCB1-464E-A775-0B83FDDACE03}" type="slidenum">
              <a:rPr lang="en-US" smtClean="0"/>
              <a:pPr/>
              <a:t>9</a:t>
            </a:fld>
            <a:endParaRPr lang="en-US"/>
          </a:p>
        </p:txBody>
      </p:sp>
    </p:spTree>
    <p:extLst>
      <p:ext uri="{BB962C8B-B14F-4D97-AF65-F5344CB8AC3E}">
        <p14:creationId xmlns:p14="http://schemas.microsoft.com/office/powerpoint/2010/main" val="4985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Humanitarian assistance had good intentions at its origins.</a:t>
            </a:r>
          </a:p>
        </p:txBody>
      </p:sp>
      <p:pic>
        <p:nvPicPr>
          <p:cNvPr id="5" name="Content Placeholder 4"/>
          <p:cNvPicPr>
            <a:picLocks noGrp="1" noChangeAspect="1"/>
          </p:cNvPicPr>
          <p:nvPr>
            <p:ph idx="1"/>
          </p:nvPr>
        </p:nvPicPr>
        <p:blipFill>
          <a:blip r:embed="rId2"/>
          <a:stretch>
            <a:fillRect/>
          </a:stretch>
        </p:blipFill>
        <p:spPr>
          <a:xfrm>
            <a:off x="636105" y="1416429"/>
            <a:ext cx="7263150" cy="4939921"/>
          </a:xfrm>
          <a:prstGeom prst="rect">
            <a:avLst/>
          </a:prstGeom>
        </p:spPr>
      </p:pic>
      <p:sp>
        <p:nvSpPr>
          <p:cNvPr id="4" name="Slide Number Placeholder 3"/>
          <p:cNvSpPr>
            <a:spLocks noGrp="1"/>
          </p:cNvSpPr>
          <p:nvPr>
            <p:ph type="sldNum" sz="quarter" idx="12"/>
          </p:nvPr>
        </p:nvSpPr>
        <p:spPr/>
        <p:txBody>
          <a:bodyPr/>
          <a:lstStyle/>
          <a:p>
            <a:fld id="{106E12CD-FCB1-464E-A775-0B83FDDACE03}" type="slidenum">
              <a:rPr lang="en-US" smtClean="0"/>
              <a:pPr/>
              <a:t>10</a:t>
            </a:fld>
            <a:endParaRPr lang="en-US"/>
          </a:p>
        </p:txBody>
      </p:sp>
    </p:spTree>
    <p:extLst>
      <p:ext uri="{BB962C8B-B14F-4D97-AF65-F5344CB8AC3E}">
        <p14:creationId xmlns:p14="http://schemas.microsoft.com/office/powerpoint/2010/main" val="20986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pic>
        <p:nvPicPr>
          <p:cNvPr id="5" name="Content Placeholder 4"/>
          <p:cNvPicPr>
            <a:picLocks noGrp="1" noChangeAspect="1"/>
          </p:cNvPicPr>
          <p:nvPr>
            <p:ph idx="1"/>
          </p:nvPr>
        </p:nvPicPr>
        <p:blipFill>
          <a:blip r:embed="rId3"/>
          <a:stretch>
            <a:fillRect/>
          </a:stretch>
        </p:blipFill>
        <p:spPr>
          <a:xfrm>
            <a:off x="145774" y="1705052"/>
            <a:ext cx="8788202" cy="4284931"/>
          </a:xfrm>
          <a:prstGeom prst="rect">
            <a:avLst/>
          </a:prstGeom>
        </p:spPr>
      </p:pic>
      <p:sp>
        <p:nvSpPr>
          <p:cNvPr id="4" name="Slide Number Placeholder 3"/>
          <p:cNvSpPr>
            <a:spLocks noGrp="1"/>
          </p:cNvSpPr>
          <p:nvPr>
            <p:ph type="sldNum" sz="quarter" idx="12"/>
          </p:nvPr>
        </p:nvSpPr>
        <p:spPr/>
        <p:txBody>
          <a:bodyPr/>
          <a:lstStyle/>
          <a:p>
            <a:fld id="{106E12CD-FCB1-464E-A775-0B83FDDACE03}" type="slidenum">
              <a:rPr lang="en-US" smtClean="0"/>
              <a:pPr/>
              <a:t>11</a:t>
            </a:fld>
            <a:endParaRPr lang="en-US"/>
          </a:p>
        </p:txBody>
      </p:sp>
    </p:spTree>
    <p:extLst>
      <p:ext uri="{BB962C8B-B14F-4D97-AF65-F5344CB8AC3E}">
        <p14:creationId xmlns:p14="http://schemas.microsoft.com/office/powerpoint/2010/main" val="98018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can help</a:t>
            </a:r>
          </a:p>
        </p:txBody>
      </p:sp>
      <p:sp>
        <p:nvSpPr>
          <p:cNvPr id="3" name="Content Placeholder 2"/>
          <p:cNvSpPr>
            <a:spLocks noGrp="1"/>
          </p:cNvSpPr>
          <p:nvPr>
            <p:ph idx="1"/>
          </p:nvPr>
        </p:nvSpPr>
        <p:spPr/>
        <p:txBody>
          <a:bodyPr>
            <a:normAutofit fontScale="70000" lnSpcReduction="20000"/>
          </a:bodyPr>
          <a:lstStyle/>
          <a:p>
            <a:r>
              <a:rPr lang="en-US" dirty="0"/>
              <a:t>Understand and communicate that local context is the key to effective </a:t>
            </a:r>
            <a:r>
              <a:rPr lang="en-US"/>
              <a:t>solutions.</a:t>
            </a:r>
          </a:p>
          <a:p>
            <a:r>
              <a:rPr lang="en-US"/>
              <a:t>Accountable and just law enforcement and security responses are crucial.</a:t>
            </a:r>
          </a:p>
          <a:p>
            <a:r>
              <a:rPr lang="en-US"/>
              <a:t>Efforts to prevent violent extremism must move beyond a security response to focus on empowering and enabling civil society/communities. </a:t>
            </a:r>
          </a:p>
          <a:p>
            <a:r>
              <a:rPr lang="en-US"/>
              <a:t>Travel bans</a:t>
            </a:r>
            <a:r>
              <a:rPr lang="en-US" baseline="0"/>
              <a:t> and walls won’t work. </a:t>
            </a:r>
            <a:endParaRPr lang="en-US"/>
          </a:p>
          <a:p>
            <a:r>
              <a:rPr lang="en-US"/>
              <a:t>Respond to VAW in the context of violent extremism by holding those criminally accountable.</a:t>
            </a:r>
          </a:p>
          <a:p>
            <a:r>
              <a:rPr lang="en-US"/>
              <a:t>Sexual violence against Jewish women and children never mentioned during the Nuremberg war crime hearings.</a:t>
            </a:r>
          </a:p>
          <a:p>
            <a:r>
              <a:rPr lang="en-US"/>
              <a:t>The babies that resulted from rapes during RwandanTutsi genocide/violence are in the tens of thousands. War crimes of rape were not addressed.</a:t>
            </a:r>
          </a:p>
          <a:p>
            <a:endParaRPr lang="en-US" b="1"/>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106E12CD-FCB1-464E-A775-0B83FDDACE03}" type="slidenum">
              <a:rPr lang="en-US" smtClean="0"/>
              <a:pPr/>
              <a:t>12</a:t>
            </a:fld>
            <a:endParaRPr lang="en-US"/>
          </a:p>
        </p:txBody>
      </p:sp>
    </p:spTree>
    <p:extLst>
      <p:ext uri="{BB962C8B-B14F-4D97-AF65-F5344CB8AC3E}">
        <p14:creationId xmlns:p14="http://schemas.microsoft.com/office/powerpoint/2010/main" val="103562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violent extremism?</a:t>
            </a:r>
          </a:p>
        </p:txBody>
      </p:sp>
      <p:sp>
        <p:nvSpPr>
          <p:cNvPr id="3" name="Content Placeholder 2"/>
          <p:cNvSpPr>
            <a:spLocks noGrp="1"/>
          </p:cNvSpPr>
          <p:nvPr>
            <p:ph idx="1"/>
          </p:nvPr>
        </p:nvSpPr>
        <p:spPr/>
        <p:txBody>
          <a:bodyPr>
            <a:normAutofit fontScale="70000" lnSpcReduction="20000"/>
          </a:bodyPr>
          <a:lstStyle/>
          <a:p>
            <a:r>
              <a:rPr lang="en-US" dirty="0"/>
              <a:t>Violent extremism in today’s globalized and technology-driven world is not confined by borders. </a:t>
            </a:r>
          </a:p>
          <a:p>
            <a:r>
              <a:rPr lang="en-US" dirty="0"/>
              <a:t>The dynamics around groups such as ISIS, Boko Haram, al-</a:t>
            </a:r>
            <a:r>
              <a:rPr lang="en-US" dirty="0" err="1"/>
              <a:t>Shabab</a:t>
            </a:r>
            <a:r>
              <a:rPr lang="en-US" dirty="0"/>
              <a:t> and the Taliban are interrelated and certainly influenced by geo-politics, the reasons these groups emerged and the reasons individuals join their campaigns are complex, distinct, and locally unique.</a:t>
            </a:r>
          </a:p>
          <a:p>
            <a:r>
              <a:rPr lang="en-US" dirty="0"/>
              <a:t>The majority (80%) of those who die from terrorist attacks are in 3 regions of the world: Iraq/Syria, Afghanistan/Pakistan, and Nigeria.</a:t>
            </a:r>
          </a:p>
          <a:p>
            <a:r>
              <a:rPr lang="en-US" dirty="0"/>
              <a:t>Violent extremism is caused in large part by grievances tied to social marginalization, political exclusion, lack of access to justice or resources, and repression or abuse by state and security services in these counties. </a:t>
            </a:r>
          </a:p>
        </p:txBody>
      </p:sp>
    </p:spTree>
    <p:extLst>
      <p:ext uri="{BB962C8B-B14F-4D97-AF65-F5344CB8AC3E}">
        <p14:creationId xmlns:p14="http://schemas.microsoft.com/office/powerpoint/2010/main" val="51174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fontAlgn="base"/>
            <a:r>
              <a:rPr lang="en-US" sz="2000" b="1" dirty="0"/>
              <a:t>Thousands of Yazidi children and women were being forced into sexual slavery in Iraq and Syria at the hands of ISIS and available for purchase at sex-slave markets.</a:t>
            </a:r>
          </a:p>
        </p:txBody>
      </p:sp>
      <p:sp>
        <p:nvSpPr>
          <p:cNvPr id="4" name="Slide Number Placeholder 3"/>
          <p:cNvSpPr>
            <a:spLocks noGrp="1"/>
          </p:cNvSpPr>
          <p:nvPr>
            <p:ph type="sldNum" sz="quarter" idx="12"/>
          </p:nvPr>
        </p:nvSpPr>
        <p:spPr/>
        <p:txBody>
          <a:bodyPr/>
          <a:lstStyle/>
          <a:p>
            <a:fld id="{106E12CD-FCB1-464E-A775-0B83FDDACE03}" type="slidenum">
              <a:rPr lang="en-US" smtClean="0"/>
              <a:pPr/>
              <a:t>2</a:t>
            </a:fld>
            <a:endParaRPr lang="en-US" dirty="0"/>
          </a:p>
        </p:txBody>
      </p:sp>
      <p:pic>
        <p:nvPicPr>
          <p:cNvPr id="8" name="Content Placeholder 7"/>
          <p:cNvPicPr>
            <a:picLocks noGrp="1" noChangeAspect="1"/>
          </p:cNvPicPr>
          <p:nvPr>
            <p:ph idx="4294967295"/>
          </p:nvPr>
        </p:nvPicPr>
        <p:blipFill>
          <a:blip r:embed="rId3"/>
          <a:stretch>
            <a:fillRect/>
          </a:stretch>
        </p:blipFill>
        <p:spPr>
          <a:xfrm>
            <a:off x="1" y="1709530"/>
            <a:ext cx="9144000" cy="3988905"/>
          </a:xfrm>
          <a:prstGeom prst="rect">
            <a:avLst/>
          </a:prstGeom>
        </p:spPr>
      </p:pic>
    </p:spTree>
    <p:extLst>
      <p:ext uri="{BB962C8B-B14F-4D97-AF65-F5344CB8AC3E}">
        <p14:creationId xmlns:p14="http://schemas.microsoft.com/office/powerpoint/2010/main" val="166322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274638"/>
            <a:ext cx="8355496" cy="1143000"/>
          </a:xfrm>
        </p:spPr>
        <p:txBody>
          <a:bodyPr>
            <a:normAutofit fontScale="90000"/>
          </a:bodyPr>
          <a:lstStyle/>
          <a:p>
            <a:r>
              <a:rPr lang="en-US" dirty="0"/>
              <a:t>Commonalities of Violent Extremism</a:t>
            </a:r>
          </a:p>
        </p:txBody>
      </p:sp>
      <p:sp>
        <p:nvSpPr>
          <p:cNvPr id="3" name="Content Placeholder 2"/>
          <p:cNvSpPr>
            <a:spLocks noGrp="1"/>
          </p:cNvSpPr>
          <p:nvPr>
            <p:ph idx="1"/>
          </p:nvPr>
        </p:nvSpPr>
        <p:spPr/>
        <p:txBody>
          <a:bodyPr/>
          <a:lstStyle/>
          <a:p>
            <a:r>
              <a:rPr lang="en-US" dirty="0"/>
              <a:t>Justify the use of violence over persuasion; </a:t>
            </a:r>
          </a:p>
          <a:p>
            <a:r>
              <a:rPr lang="en-US" dirty="0"/>
              <a:t>Prefer uniformity over diversity; </a:t>
            </a:r>
          </a:p>
          <a:p>
            <a:r>
              <a:rPr lang="en-US" dirty="0"/>
              <a:t>Have collective goals over individual freedom; and </a:t>
            </a:r>
          </a:p>
          <a:p>
            <a:r>
              <a:rPr lang="en-US" dirty="0"/>
              <a:t>Give orders instead of using dialogue. </a:t>
            </a:r>
          </a:p>
          <a:p>
            <a:endParaRPr lang="en-US" dirty="0"/>
          </a:p>
        </p:txBody>
      </p:sp>
      <p:sp>
        <p:nvSpPr>
          <p:cNvPr id="4" name="Slide Number Placeholder 3"/>
          <p:cNvSpPr>
            <a:spLocks noGrp="1"/>
          </p:cNvSpPr>
          <p:nvPr>
            <p:ph type="sldNum" sz="quarter" idx="12"/>
          </p:nvPr>
        </p:nvSpPr>
        <p:spPr/>
        <p:txBody>
          <a:bodyPr/>
          <a:lstStyle/>
          <a:p>
            <a:fld id="{106E12CD-FCB1-464E-A775-0B83FDDACE03}" type="slidenum">
              <a:rPr lang="en-US" smtClean="0"/>
              <a:pPr/>
              <a:t>3</a:t>
            </a:fld>
            <a:endParaRPr lang="en-US"/>
          </a:p>
        </p:txBody>
      </p:sp>
    </p:spTree>
    <p:extLst>
      <p:ext uri="{BB962C8B-B14F-4D97-AF65-F5344CB8AC3E}">
        <p14:creationId xmlns:p14="http://schemas.microsoft.com/office/powerpoint/2010/main" val="151002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104"/>
            <a:ext cx="9144000" cy="1143000"/>
          </a:xfrm>
        </p:spPr>
        <p:txBody>
          <a:bodyPr>
            <a:noAutofit/>
          </a:bodyPr>
          <a:lstStyle/>
          <a:p>
            <a:r>
              <a:rPr lang="en-US" sz="3200" b="1" dirty="0"/>
              <a:t>Groups like al-Shabaab find ways to engage women better and give them a voice</a:t>
            </a:r>
            <a:endParaRPr lang="en-US" sz="3200" dirty="0"/>
          </a:p>
        </p:txBody>
      </p:sp>
      <p:sp>
        <p:nvSpPr>
          <p:cNvPr id="3" name="Slide Number Placeholder 2"/>
          <p:cNvSpPr>
            <a:spLocks noGrp="1"/>
          </p:cNvSpPr>
          <p:nvPr>
            <p:ph type="sldNum" sz="quarter" idx="12"/>
          </p:nvPr>
        </p:nvSpPr>
        <p:spPr/>
        <p:txBody>
          <a:bodyPr/>
          <a:lstStyle/>
          <a:p>
            <a:fld id="{106E12CD-FCB1-464E-A775-0B83FDDACE03}" type="slidenum">
              <a:rPr lang="en-US" smtClean="0"/>
              <a:pPr/>
              <a:t>4</a:t>
            </a:fld>
            <a:endParaRPr lang="en-US"/>
          </a:p>
        </p:txBody>
      </p:sp>
      <p:pic>
        <p:nvPicPr>
          <p:cNvPr id="4" name="Picture 3"/>
          <p:cNvPicPr>
            <a:picLocks noChangeAspect="1"/>
          </p:cNvPicPr>
          <p:nvPr/>
        </p:nvPicPr>
        <p:blipFill>
          <a:blip r:embed="rId3"/>
          <a:stretch>
            <a:fillRect/>
          </a:stretch>
        </p:blipFill>
        <p:spPr>
          <a:xfrm>
            <a:off x="0" y="1333104"/>
            <a:ext cx="9144000" cy="5107781"/>
          </a:xfrm>
          <a:prstGeom prst="rect">
            <a:avLst/>
          </a:prstGeom>
        </p:spPr>
      </p:pic>
    </p:spTree>
    <p:extLst>
      <p:ext uri="{BB962C8B-B14F-4D97-AF65-F5344CB8AC3E}">
        <p14:creationId xmlns:p14="http://schemas.microsoft.com/office/powerpoint/2010/main" val="359506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Disproportionate Effect on Women &amp; Children</a:t>
            </a:r>
          </a:p>
        </p:txBody>
      </p:sp>
      <p:sp>
        <p:nvSpPr>
          <p:cNvPr id="3" name="Content Placeholder 2"/>
          <p:cNvSpPr>
            <a:spLocks noGrp="1"/>
          </p:cNvSpPr>
          <p:nvPr>
            <p:ph idx="1"/>
          </p:nvPr>
        </p:nvSpPr>
        <p:spPr/>
        <p:txBody>
          <a:bodyPr>
            <a:noAutofit/>
          </a:bodyPr>
          <a:lstStyle/>
          <a:p>
            <a:r>
              <a:rPr lang="en-US" sz="1800" dirty="0"/>
              <a:t>Cultures of gender-based violence can be exacerbated during conflict, and violent extremist groups tend to be operating in environments characterized by conflict </a:t>
            </a:r>
          </a:p>
          <a:p>
            <a:r>
              <a:rPr lang="en-US" sz="1800" dirty="0"/>
              <a:t>Violent extremists with conservative or reactionary gender agendas are likely to victimize women, and there are multiple examples of violent extremist groups targeting women and girls for acts of violence </a:t>
            </a:r>
          </a:p>
          <a:p>
            <a:r>
              <a:rPr lang="en-US" sz="1800" dirty="0"/>
              <a:t>Sexual violence and rape are a form of terrorism and used as a tool by violent extremists, notably towards women and girls</a:t>
            </a:r>
          </a:p>
          <a:p>
            <a:r>
              <a:rPr lang="en-US" sz="1800" dirty="0"/>
              <a:t>Cultures of gender-based violence can be exacerbated during conflict, and violent extremist groups tend to be operating in environments characterized by conflict </a:t>
            </a:r>
          </a:p>
          <a:p>
            <a:r>
              <a:rPr lang="en-US" sz="1800" dirty="0"/>
              <a:t>Violent extremists with conservative or reactionary gender agendas are likely to victimize women, and there are multiple examples of violent extremist groups targeting women and girls for acts of violence </a:t>
            </a:r>
          </a:p>
          <a:p>
            <a:r>
              <a:rPr lang="en-US" sz="1800" dirty="0"/>
              <a:t>Sexual violence and rape are a form of terrorism and used as a tool by violent extremists, notably towards women and girls</a:t>
            </a:r>
          </a:p>
        </p:txBody>
      </p:sp>
      <p:sp>
        <p:nvSpPr>
          <p:cNvPr id="4" name="Slide Number Placeholder 3"/>
          <p:cNvSpPr>
            <a:spLocks noGrp="1"/>
          </p:cNvSpPr>
          <p:nvPr>
            <p:ph type="sldNum" sz="quarter" idx="12"/>
          </p:nvPr>
        </p:nvSpPr>
        <p:spPr/>
        <p:txBody>
          <a:bodyPr/>
          <a:lstStyle/>
          <a:p>
            <a:fld id="{106E12CD-FCB1-464E-A775-0B83FDDACE03}" type="slidenum">
              <a:rPr lang="en-US" smtClean="0"/>
              <a:pPr/>
              <a:t>5</a:t>
            </a:fld>
            <a:endParaRPr lang="en-US"/>
          </a:p>
        </p:txBody>
      </p:sp>
    </p:spTree>
    <p:extLst>
      <p:ext uri="{BB962C8B-B14F-4D97-AF65-F5344CB8AC3E}">
        <p14:creationId xmlns:p14="http://schemas.microsoft.com/office/powerpoint/2010/main" val="169932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Children used as human shields</a:t>
            </a:r>
          </a:p>
        </p:txBody>
      </p:sp>
      <p:pic>
        <p:nvPicPr>
          <p:cNvPr id="5" name="Content Placeholder 4"/>
          <p:cNvPicPr>
            <a:picLocks noGrp="1" noChangeAspect="1"/>
          </p:cNvPicPr>
          <p:nvPr>
            <p:ph idx="1"/>
          </p:nvPr>
        </p:nvPicPr>
        <p:blipFill>
          <a:blip r:embed="rId3"/>
          <a:stretch>
            <a:fillRect/>
          </a:stretch>
        </p:blipFill>
        <p:spPr>
          <a:xfrm>
            <a:off x="1179224" y="1600200"/>
            <a:ext cx="6785551" cy="4525963"/>
          </a:xfrm>
          <a:prstGeom prst="rect">
            <a:avLst/>
          </a:prstGeom>
        </p:spPr>
      </p:pic>
      <p:sp>
        <p:nvSpPr>
          <p:cNvPr id="4" name="Slide Number Placeholder 3"/>
          <p:cNvSpPr>
            <a:spLocks noGrp="1"/>
          </p:cNvSpPr>
          <p:nvPr>
            <p:ph type="sldNum" sz="quarter" idx="12"/>
          </p:nvPr>
        </p:nvSpPr>
        <p:spPr/>
        <p:txBody>
          <a:bodyPr/>
          <a:lstStyle/>
          <a:p>
            <a:fld id="{106E12CD-FCB1-464E-A775-0B83FDDACE03}" type="slidenum">
              <a:rPr lang="en-US" smtClean="0"/>
              <a:pPr/>
              <a:t>6</a:t>
            </a:fld>
            <a:endParaRPr lang="en-US"/>
          </a:p>
        </p:txBody>
      </p:sp>
    </p:spTree>
    <p:extLst>
      <p:ext uri="{BB962C8B-B14F-4D97-AF65-F5344CB8AC3E}">
        <p14:creationId xmlns:p14="http://schemas.microsoft.com/office/powerpoint/2010/main" val="133065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57745"/>
          </a:xfrm>
        </p:spPr>
        <p:txBody>
          <a:bodyPr>
            <a:normAutofit/>
          </a:bodyPr>
          <a:lstStyle/>
          <a:p>
            <a:r>
              <a:rPr lang="en-US" sz="2200" dirty="0"/>
              <a:t>A woman was accused of adultery and executed by the Taliban in front of a crowd in </a:t>
            </a:r>
            <a:r>
              <a:rPr lang="en-US" sz="2200" dirty="0" err="1"/>
              <a:t>Jawzjan</a:t>
            </a:r>
            <a:r>
              <a:rPr lang="en-US" sz="2200" dirty="0"/>
              <a:t> province. The woman was forced to kneel before being shot point blank by a </a:t>
            </a:r>
            <a:r>
              <a:rPr lang="en-US" sz="2200" dirty="0" err="1"/>
              <a:t>Talib</a:t>
            </a:r>
            <a:r>
              <a:rPr lang="en-US" sz="2200" dirty="0"/>
              <a:t>.</a:t>
            </a:r>
            <a:br>
              <a:rPr lang="en-US" sz="2200" dirty="0"/>
            </a:br>
            <a:endParaRPr lang="en-US" dirty="0"/>
          </a:p>
        </p:txBody>
      </p:sp>
      <p:pic>
        <p:nvPicPr>
          <p:cNvPr id="5" name="Content Placeholder 4"/>
          <p:cNvPicPr>
            <a:picLocks noGrp="1" noChangeAspect="1"/>
          </p:cNvPicPr>
          <p:nvPr>
            <p:ph idx="1"/>
          </p:nvPr>
        </p:nvPicPr>
        <p:blipFill>
          <a:blip r:embed="rId2"/>
          <a:stretch>
            <a:fillRect/>
          </a:stretch>
        </p:blipFill>
        <p:spPr>
          <a:xfrm>
            <a:off x="1550505" y="1384498"/>
            <a:ext cx="5780052" cy="4741665"/>
          </a:xfrm>
          <a:prstGeom prst="rect">
            <a:avLst/>
          </a:prstGeom>
        </p:spPr>
      </p:pic>
      <p:sp>
        <p:nvSpPr>
          <p:cNvPr id="4" name="Slide Number Placeholder 3"/>
          <p:cNvSpPr>
            <a:spLocks noGrp="1"/>
          </p:cNvSpPr>
          <p:nvPr>
            <p:ph type="sldNum" sz="quarter" idx="12"/>
          </p:nvPr>
        </p:nvSpPr>
        <p:spPr/>
        <p:txBody>
          <a:bodyPr/>
          <a:lstStyle/>
          <a:p>
            <a:fld id="{106E12CD-FCB1-464E-A775-0B83FDDACE03}" type="slidenum">
              <a:rPr lang="en-US" smtClean="0"/>
              <a:pPr/>
              <a:t>7</a:t>
            </a:fld>
            <a:endParaRPr lang="en-US"/>
          </a:p>
        </p:txBody>
      </p:sp>
    </p:spTree>
    <p:extLst>
      <p:ext uri="{BB962C8B-B14F-4D97-AF65-F5344CB8AC3E}">
        <p14:creationId xmlns:p14="http://schemas.microsoft.com/office/powerpoint/2010/main" val="75323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disasters and extremism</a:t>
            </a:r>
          </a:p>
        </p:txBody>
      </p:sp>
      <p:sp>
        <p:nvSpPr>
          <p:cNvPr id="3" name="Content Placeholder 2"/>
          <p:cNvSpPr>
            <a:spLocks noGrp="1"/>
          </p:cNvSpPr>
          <p:nvPr>
            <p:ph idx="1"/>
          </p:nvPr>
        </p:nvSpPr>
        <p:spPr/>
        <p:txBody>
          <a:bodyPr>
            <a:normAutofit fontScale="85000" lnSpcReduction="10000"/>
          </a:bodyPr>
          <a:lstStyle/>
          <a:p>
            <a:r>
              <a:rPr lang="en-US" dirty="0"/>
              <a:t>Humanitarian assistance often empowers extremists and increase deleterious effects on women and children.</a:t>
            </a:r>
          </a:p>
          <a:p>
            <a:r>
              <a:rPr lang="en-US" dirty="0"/>
              <a:t>Example: Haiti following earthquake and hurricane. </a:t>
            </a:r>
          </a:p>
          <a:p>
            <a:r>
              <a:rPr lang="en-US" dirty="0"/>
              <a:t>Rape camps – Sex trade for food &amp; water.</a:t>
            </a:r>
          </a:p>
          <a:p>
            <a:r>
              <a:rPr lang="en-US" dirty="0"/>
              <a:t>Orphans are trafficked. </a:t>
            </a:r>
          </a:p>
          <a:p>
            <a:r>
              <a:rPr lang="en-US" dirty="0"/>
              <a:t>Women and children are at the bottom of the totem pole when it comes to violent extremism. Interventions must remediate the pecking order that is disproportionately affected.</a:t>
            </a:r>
          </a:p>
        </p:txBody>
      </p:sp>
      <p:sp>
        <p:nvSpPr>
          <p:cNvPr id="4" name="Slide Number Placeholder 3"/>
          <p:cNvSpPr>
            <a:spLocks noGrp="1"/>
          </p:cNvSpPr>
          <p:nvPr>
            <p:ph type="sldNum" sz="quarter" idx="12"/>
          </p:nvPr>
        </p:nvSpPr>
        <p:spPr/>
        <p:txBody>
          <a:bodyPr/>
          <a:lstStyle/>
          <a:p>
            <a:fld id="{106E12CD-FCB1-464E-A775-0B83FDDACE03}" type="slidenum">
              <a:rPr lang="en-US" smtClean="0"/>
              <a:pPr/>
              <a:t>8</a:t>
            </a:fld>
            <a:endParaRPr lang="en-US"/>
          </a:p>
        </p:txBody>
      </p:sp>
    </p:spTree>
    <p:extLst>
      <p:ext uri="{BB962C8B-B14F-4D97-AF65-F5344CB8AC3E}">
        <p14:creationId xmlns:p14="http://schemas.microsoft.com/office/powerpoint/2010/main" val="925423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299</TotalTime>
  <Words>864</Words>
  <Application>Microsoft Office PowerPoint</Application>
  <PresentationFormat>On-screen Show (4:3)</PresentationFormat>
  <Paragraphs>107</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Impact of Violent Extremism on the Human Rights of Women &amp; Girls  UN Human Rights Council Session 35</vt:lpstr>
      <vt:lpstr>What is violent extremism?</vt:lpstr>
      <vt:lpstr>Thousands of Yazidi children and women were being forced into sexual slavery in Iraq and Syria at the hands of ISIS and available for purchase at sex-slave markets.</vt:lpstr>
      <vt:lpstr>Commonalities of Violent Extremism</vt:lpstr>
      <vt:lpstr>Groups like al-Shabaab find ways to engage women better and give them a voice</vt:lpstr>
      <vt:lpstr>The Disproportionate Effect on Women &amp; Children</vt:lpstr>
      <vt:lpstr>Children used as human shields</vt:lpstr>
      <vt:lpstr>A woman was accused of adultery and executed by the Taliban in front of a crowd in Jawzjan province. The woman was forced to kneel before being shot point blank by a Talib. </vt:lpstr>
      <vt:lpstr>Mass disasters and extremism</vt:lpstr>
      <vt:lpstr>Tent cities with a million people</vt:lpstr>
      <vt:lpstr>Humanitarian assistance had good intentions at its origins.</vt:lpstr>
      <vt:lpstr>What went wrong?</vt:lpstr>
      <vt:lpstr>How we can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Geraldo Rivera</dc:creator>
  <cp:lastModifiedBy>Christine Moore</cp:lastModifiedBy>
  <cp:revision>57</cp:revision>
  <dcterms:created xsi:type="dcterms:W3CDTF">2015-07-21T16:44:10Z</dcterms:created>
  <dcterms:modified xsi:type="dcterms:W3CDTF">2017-06-14T19:24:40Z</dcterms:modified>
</cp:coreProperties>
</file>